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sldIdLst>
    <p:sldId id="277" r:id="rId2"/>
    <p:sldId id="270" r:id="rId3"/>
    <p:sldId id="278" r:id="rId4"/>
    <p:sldId id="272" r:id="rId5"/>
    <p:sldId id="279" r:id="rId6"/>
    <p:sldId id="273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8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FE4"/>
    <a:srgbClr val="E5EAE9"/>
    <a:srgbClr val="5B9BD5"/>
    <a:srgbClr val="1F2C75"/>
    <a:srgbClr val="F0DBA2"/>
    <a:srgbClr val="D5D8DD"/>
    <a:srgbClr val="3F4E19"/>
    <a:srgbClr val="C07743"/>
    <a:srgbClr val="256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3370" autoAdjust="0"/>
  </p:normalViewPr>
  <p:slideViewPr>
    <p:cSldViewPr snapToGrid="0">
      <p:cViewPr varScale="1">
        <p:scale>
          <a:sx n="68" d="100"/>
          <a:sy n="68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4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69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389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068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51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66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669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902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2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00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7D7B4-40D4-428B-B882-37F6487D6853}" type="datetimeFigureOut">
              <a:rPr lang="uk-UA" smtClean="0"/>
              <a:t>28.03.2022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85A07-A7ED-460B-A6F8-F191A680E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87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7" y="0"/>
            <a:ext cx="11712315" cy="6588177"/>
          </a:xfrm>
          <a:prstGeom prst="parallelogram">
            <a:avLst/>
          </a:prstGeom>
          <a:effectLst>
            <a:softEdge rad="0"/>
          </a:effectLst>
        </p:spPr>
      </p:pic>
      <p:sp>
        <p:nvSpPr>
          <p:cNvPr id="9" name="Нашивка 8"/>
          <p:cNvSpPr/>
          <p:nvPr/>
        </p:nvSpPr>
        <p:spPr>
          <a:xfrm flipH="1">
            <a:off x="-889474" y="0"/>
            <a:ext cx="5611375" cy="6858000"/>
          </a:xfrm>
          <a:prstGeom prst="chevron">
            <a:avLst>
              <a:gd name="adj" fmla="val 50898"/>
            </a:avLst>
          </a:prstGeom>
          <a:gradFill>
            <a:gsLst>
              <a:gs pos="0">
                <a:schemeClr val="accent4">
                  <a:lumMod val="5000"/>
                  <a:lumOff val="95000"/>
                  <a:alpha val="5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162EC-4858-46E0-9926-8E199C1B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23544"/>
            <a:ext cx="12192000" cy="1464634"/>
          </a:xfrm>
          <a:solidFill>
            <a:srgbClr val="DBDFE4">
              <a:alpha val="63000"/>
            </a:srgbClr>
          </a:solidFill>
          <a:effectLst>
            <a:glow>
              <a:srgbClr val="F0DBA2"/>
            </a:glow>
            <a:outerShdw dist="508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3F4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Переваги навчання на спеціальності «Соціальна робота»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566281"/>
            <a:ext cx="2454588" cy="41385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4" y="2801053"/>
            <a:ext cx="2310671" cy="23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-1026942" y="827436"/>
            <a:ext cx="1262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fontAlgn="base">
              <a:spcBef>
                <a:spcPts val="600"/>
              </a:spcBef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Можливість займатися волонтерською діяльністю</a:t>
            </a:r>
            <a:endParaRPr lang="ru-RU" sz="2800" b="1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7E855EE3-72B5-41AF-B702-51758B67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37" y="1805125"/>
            <a:ext cx="3018370" cy="24249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F4CF0BC-83B8-41A5-AE33-16FF0DF8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90" y="3774146"/>
            <a:ext cx="3456299" cy="29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24"/>
          <a:stretch/>
        </p:blipFill>
        <p:spPr>
          <a:xfrm>
            <a:off x="479683" y="1669921"/>
            <a:ext cx="3224737" cy="2560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07" y="4020617"/>
            <a:ext cx="3887846" cy="2665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49" y="1598242"/>
            <a:ext cx="4039339" cy="29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-1026942" y="827436"/>
            <a:ext cx="1262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fontAlgn="base">
              <a:spcBef>
                <a:spcPts val="600"/>
              </a:spcBef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Можливість здобувати знання від кваліфікованих викладачів</a:t>
            </a:r>
            <a:endParaRPr lang="ru-RU" sz="2800" b="1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65" y="1478418"/>
            <a:ext cx="10716121" cy="1292918"/>
          </a:xfrm>
        </p:spPr>
        <p:txBody>
          <a:bodyPr>
            <a:noAutofit/>
          </a:bodyPr>
          <a:lstStyle/>
          <a:p>
            <a:pPr lvl="3" algn="ctr" fontAlgn="base">
              <a:spcBef>
                <a:spcPts val="600"/>
              </a:spcBef>
            </a:pPr>
            <a:r>
              <a:rPr lang="uk-UA" sz="2400" b="1" i="0" dirty="0">
                <a:effectLst/>
                <a:latin typeface="Book Antiqua" panose="02040602050305030304" pitchFamily="18" charset="0"/>
              </a:rPr>
              <a:t>На кафедрі працюють 13 науково-педагогічних працівників </a:t>
            </a:r>
            <a:br>
              <a:rPr lang="uk-UA" sz="2400" b="1" i="0" dirty="0">
                <a:effectLst/>
                <a:latin typeface="Book Antiqua" panose="02040602050305030304" pitchFamily="18" charset="0"/>
              </a:rPr>
            </a:br>
            <a:r>
              <a:rPr lang="uk-UA" sz="2400" b="1" i="0" dirty="0">
                <a:effectLst/>
                <a:latin typeface="Book Antiqua" panose="02040602050305030304" pitchFamily="18" charset="0"/>
              </a:rPr>
              <a:t>докторів наук, професорів -3</a:t>
            </a:r>
            <a:br>
              <a:rPr lang="uk-UA" sz="2400" b="1" i="0" dirty="0">
                <a:effectLst/>
                <a:latin typeface="Book Antiqua" panose="02040602050305030304" pitchFamily="18" charset="0"/>
              </a:rPr>
            </a:br>
            <a:r>
              <a:rPr lang="uk-UA" sz="2400" b="1" i="0" dirty="0">
                <a:effectLst/>
                <a:latin typeface="Book Antiqua" panose="02040602050305030304" pitchFamily="18" charset="0"/>
              </a:rPr>
              <a:t>кандидатів наук, доцентів - 10</a:t>
            </a:r>
            <a:endParaRPr lang="uk-UA" sz="2400" b="0" i="0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7541"/>
            <a:ext cx="1757902" cy="2654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3" y="2723856"/>
            <a:ext cx="1781245" cy="2458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48" y="2721937"/>
            <a:ext cx="1713826" cy="2460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58" y="2721937"/>
            <a:ext cx="1638423" cy="2460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13" y="2703850"/>
            <a:ext cx="1751208" cy="2478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97" y="2700463"/>
            <a:ext cx="1660491" cy="24815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88" y="2705519"/>
            <a:ext cx="1936130" cy="24928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" y="4519246"/>
            <a:ext cx="1871003" cy="23387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89" y="4519246"/>
            <a:ext cx="1548843" cy="23387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32" y="4501035"/>
            <a:ext cx="1767723" cy="2356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r="6706"/>
          <a:stretch/>
        </p:blipFill>
        <p:spPr>
          <a:xfrm>
            <a:off x="6034855" y="4487498"/>
            <a:ext cx="2025748" cy="23705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03" y="4479370"/>
            <a:ext cx="1871188" cy="23786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r="7703"/>
          <a:stretch/>
        </p:blipFill>
        <p:spPr>
          <a:xfrm>
            <a:off x="9931791" y="4479370"/>
            <a:ext cx="1899139" cy="23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-1026942" y="827436"/>
            <a:ext cx="1262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fontAlgn="base">
              <a:spcBef>
                <a:spcPts val="600"/>
              </a:spcBef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Можливість брати участь у</a:t>
            </a:r>
            <a:endParaRPr lang="ru-RU" sz="2800" b="1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5" y="1478418"/>
            <a:ext cx="11122702" cy="1292918"/>
          </a:xfrm>
        </p:spPr>
        <p:txBody>
          <a:bodyPr>
            <a:noAutofit/>
          </a:bodyPr>
          <a:lstStyle/>
          <a:p>
            <a:pPr lvl="3" algn="ctr" fontAlgn="base">
              <a:spcBef>
                <a:spcPts val="600"/>
              </a:spcBef>
            </a:pPr>
            <a:r>
              <a:rPr lang="uk-UA" sz="2400" b="1" dirty="0">
                <a:latin typeface="Book Antiqua" panose="02040602050305030304" pitchFamily="18" charset="0"/>
              </a:rPr>
              <a:t>міжнародних студентських конференціях, Всеукраїнських олімпіадах;</a:t>
            </a:r>
            <a:br>
              <a:rPr lang="uk-UA" sz="2400" b="1" dirty="0">
                <a:latin typeface="Book Antiqua" panose="02040602050305030304" pitchFamily="18" charset="0"/>
              </a:rPr>
            </a:br>
            <a:r>
              <a:rPr lang="uk-UA" sz="2400" b="1" dirty="0">
                <a:latin typeface="Book Antiqua" panose="02040602050305030304" pitchFamily="18" charset="0"/>
              </a:rPr>
              <a:t>роботі студентських наукових гуртків, проблемних груп;</a:t>
            </a:r>
            <a:br>
              <a:rPr lang="uk-UA" sz="2400" b="1" dirty="0">
                <a:latin typeface="Book Antiqua" panose="02040602050305030304" pitchFamily="18" charset="0"/>
              </a:rPr>
            </a:br>
            <a:r>
              <a:rPr lang="uk-UA" sz="2400" b="1" dirty="0">
                <a:latin typeface="Book Antiqua" panose="02040602050305030304" pitchFamily="18" charset="0"/>
              </a:rPr>
              <a:t>конкурсах на отримання стипендій.</a:t>
            </a:r>
            <a:endParaRPr lang="uk-UA" sz="2400" b="1" i="0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5" name="Picture 4" descr="Стипендіати – Кафедра соціальної педагогіки та соціальної роботи">
            <a:extLst>
              <a:ext uri="{FF2B5EF4-FFF2-40B4-BE49-F238E27FC236}">
                <a16:creationId xmlns:a16="http://schemas.microsoft.com/office/drawing/2014/main" id="{0EFA672B-91E2-469C-B2CB-9DF81FAEC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982"/>
            <a:ext cx="9688213" cy="31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pedagogical.pnu.edu.ua/wp-content/uploads/sites/7/2018/04/khrystyna.jpg">
            <a:extLst>
              <a:ext uri="{FF2B5EF4-FFF2-40B4-BE49-F238E27FC236}">
                <a16:creationId xmlns:a16="http://schemas.microsoft.com/office/drawing/2014/main" id="{CC164AA9-14D9-4875-B645-F245EFBA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12" y="4100900"/>
            <a:ext cx="4072988" cy="27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-1026942" y="827436"/>
            <a:ext cx="1262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fontAlgn="base">
              <a:spcBef>
                <a:spcPts val="600"/>
              </a:spcBef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Для студентів, що навчаються за ОП «Соціальна робота»</a:t>
            </a:r>
            <a:endParaRPr lang="ru-RU" sz="2800" b="1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549" y="1478417"/>
            <a:ext cx="8571837" cy="1968167"/>
          </a:xfrm>
        </p:spPr>
        <p:txBody>
          <a:bodyPr>
            <a:noAutofit/>
          </a:bodyPr>
          <a:lstStyle/>
          <a:p>
            <a:pPr lvl="3" algn="ctr" fontAlgn="base">
              <a:spcBef>
                <a:spcPts val="600"/>
              </a:spcBef>
            </a:pPr>
            <a:r>
              <a:rPr lang="uk-UA" sz="2400" b="1" dirty="0">
                <a:latin typeface="Book Antiqua" panose="02040602050305030304" pitchFamily="18" charset="0"/>
              </a:rPr>
              <a:t>Позитивна атмосфера</a:t>
            </a:r>
            <a:br>
              <a:rPr lang="uk-UA" sz="2400" b="1" dirty="0">
                <a:latin typeface="Book Antiqua" panose="02040602050305030304" pitchFamily="18" charset="0"/>
              </a:rPr>
            </a:br>
            <a:r>
              <a:rPr lang="uk-UA" sz="2400" b="1" dirty="0">
                <a:latin typeface="Book Antiqua" panose="02040602050305030304" pitchFamily="18" charset="0"/>
              </a:rPr>
              <a:t>Активне дозвілля</a:t>
            </a:r>
            <a:br>
              <a:rPr lang="uk-UA" sz="2400" b="1" dirty="0">
                <a:latin typeface="Book Antiqua" panose="02040602050305030304" pitchFamily="18" charset="0"/>
              </a:rPr>
            </a:br>
            <a:r>
              <a:rPr lang="uk-UA" sz="2400" b="1" dirty="0">
                <a:latin typeface="Book Antiqua" panose="02040602050305030304" pitchFamily="18" charset="0"/>
              </a:rPr>
              <a:t>Соціально-психологічна підтримка куратора</a:t>
            </a:r>
            <a:br>
              <a:rPr lang="uk-UA" sz="2400" b="1" dirty="0">
                <a:latin typeface="Book Antiqua" panose="02040602050305030304" pitchFamily="18" charset="0"/>
              </a:rPr>
            </a:br>
            <a:r>
              <a:rPr lang="uk-UA" sz="2400" b="1" dirty="0">
                <a:latin typeface="Book Antiqua" panose="02040602050305030304" pitchFamily="18" charset="0"/>
              </a:rPr>
              <a:t>Можливість проживання у студентському гуртожитку</a:t>
            </a:r>
            <a:br>
              <a:rPr lang="uk-UA" sz="2400" b="1" dirty="0">
                <a:latin typeface="Book Antiqua" panose="02040602050305030304" pitchFamily="18" charset="0"/>
              </a:rPr>
            </a:br>
            <a:endParaRPr lang="uk-UA" sz="2400" b="1" i="0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7" name="Picture 2" descr="https://ksptsr.pnu.edu.ua/wp-content/uploads/sites/71/2019/11/49C7B701-DB21-4035-982A-A92FCEA75542_на-манежі-1024x768.jpeg">
            <a:extLst>
              <a:ext uri="{FF2B5EF4-FFF2-40B4-BE49-F238E27FC236}">
                <a16:creationId xmlns:a16="http://schemas.microsoft.com/office/drawing/2014/main" id="{630E1333-3243-4943-B415-74920C5A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r="24688"/>
          <a:stretch>
            <a:fillRect/>
          </a:stretch>
        </p:blipFill>
        <p:spPr bwMode="auto">
          <a:xfrm>
            <a:off x="5995" y="1606179"/>
            <a:ext cx="3024554" cy="44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10" y="3034102"/>
            <a:ext cx="4601402" cy="34510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3434275"/>
            <a:ext cx="5158154" cy="34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-1026942" y="827436"/>
            <a:ext cx="12629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fontAlgn="base">
              <a:spcBef>
                <a:spcPts val="600"/>
              </a:spcBef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Чекаємо Вас!!!</a:t>
            </a:r>
            <a:endParaRPr lang="ru-RU" sz="3200" b="1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104" y="1773839"/>
            <a:ext cx="8571837" cy="1968167"/>
          </a:xfrm>
        </p:spPr>
        <p:txBody>
          <a:bodyPr>
            <a:noAutofit/>
          </a:bodyPr>
          <a:lstStyle/>
          <a:p>
            <a:pPr lvl="3" algn="ctr" fontAlgn="base">
              <a:spcBef>
                <a:spcPts val="600"/>
              </a:spcBef>
            </a:pPr>
            <a:r>
              <a:rPr lang="uk-UA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Наші контакти </a:t>
            </a:r>
            <a:br>
              <a:rPr lang="uk-UA" sz="2400" b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uk-UA" sz="800" b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br>
              <a:rPr lang="uk-UA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вул. Бандери, 1(к.802).</a:t>
            </a:r>
            <a:br>
              <a:rPr lang="uk-UA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м. Івано-Франківськ, </a:t>
            </a:r>
            <a:br>
              <a:rPr lang="uk-UA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uk-UA" sz="2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тел</a:t>
            </a:r>
            <a:r>
              <a:rPr lang="uk-UA" sz="2400" dirty="0">
                <a:solidFill>
                  <a:schemeClr val="tx1"/>
                </a:solidFill>
                <a:latin typeface="Book Antiqua" panose="02040602050305030304" pitchFamily="18" charset="0"/>
              </a:rPr>
              <a:t>. 57-00-05</a:t>
            </a:r>
            <a:br>
              <a:rPr lang="uk-UA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uk-UA" sz="8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br>
              <a:rPr lang="uk-UA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Ми у соціальних мережах</a:t>
            </a:r>
            <a:endParaRPr lang="uk-UA" sz="2400" b="1" i="0" u="none" strike="noStrike" dirty="0"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9" name="Picture 2" descr="Иконка значок facebook - Png картинки и иконки без фона">
            <a:extLst>
              <a:ext uri="{FF2B5EF4-FFF2-40B4-BE49-F238E27FC236}">
                <a16:creationId xmlns:a16="http://schemas.microsoft.com/office/drawing/2014/main" id="{CAA86F07-1934-46A2-9499-5C8EB81F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77" y="3849774"/>
            <a:ext cx="787791" cy="82172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Суд: Сайт не нарушает авторские права фотографа, когда встраивает  изображение из Instagram - ITC.ua">
            <a:extLst>
              <a:ext uri="{FF2B5EF4-FFF2-40B4-BE49-F238E27FC236}">
                <a16:creationId xmlns:a16="http://schemas.microsoft.com/office/drawing/2014/main" id="{98CE1878-82B4-4EA2-B3C5-0F853E15B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r="9846"/>
          <a:stretch/>
        </p:blipFill>
        <p:spPr bwMode="auto">
          <a:xfrm>
            <a:off x="5120641" y="3821638"/>
            <a:ext cx="1097281" cy="8217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нопка youtube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30BAD611-69BC-494E-97A2-115BAB2F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61" y="3681515"/>
            <a:ext cx="1120726" cy="10905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448E80-5622-4D60-95D7-69A20FCEE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611" y="4711527"/>
            <a:ext cx="1841321" cy="18791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D6D450-45C3-4B72-A03A-14E0B6984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680" y="4711526"/>
            <a:ext cx="1730289" cy="17658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6D423D-8E7D-424B-9CF7-C09B7A7FC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3391" y="4781867"/>
            <a:ext cx="1920966" cy="172963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871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823210"/>
            <a:ext cx="4945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3F4E19"/>
                </a:solidFill>
                <a:latin typeface="Book Antiqua" panose="02040602050305030304" pitchFamily="18" charset="0"/>
              </a:rPr>
              <a:t>Соціальна робота</a:t>
            </a:r>
            <a:endParaRPr lang="ru-RU" sz="3600" dirty="0"/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" y="2520617"/>
            <a:ext cx="6031865" cy="40212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035" y="2795130"/>
            <a:ext cx="5561351" cy="3472215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uk-UA" sz="2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Людські проблеми та їх вирішення є основним вектором діяльності соціального працівника.</a:t>
            </a:r>
            <a:br>
              <a:rPr lang="uk-UA" sz="5400" b="0" dirty="0">
                <a:effectLst/>
                <a:latin typeface="Book Antiqua" panose="02040602050305030304" pitchFamily="18" charset="0"/>
              </a:rPr>
            </a:br>
            <a:r>
              <a:rPr lang="uk-UA" sz="2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Особливістю сучасної професійної соціальної роботи є те, що вона має на меті не лише підтримку людини, але й її повернення до повноцінного самостійного активного життя.</a:t>
            </a:r>
            <a:endParaRPr lang="uk-UA" sz="5400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1697" y="1522464"/>
            <a:ext cx="9638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0000"/>
                </a:solidFill>
                <a:latin typeface="Book Antiqua" panose="02040602050305030304" pitchFamily="18" charset="0"/>
              </a:rPr>
              <a:t>– одна з тих професій, яка підтримує людину тоді, коли вихід самотужки їй не вдається знайти.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301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303" y="3066729"/>
            <a:ext cx="5966083" cy="291014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uk-UA" sz="2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Аналіз ринку праці свідчить: найближчі 15 — 20 років проблема безробіття для фахівців соціальної роботи просто не буде існувати. Потреба в них значно перевищує ту чисельність бакалаврів, спеціалістів та магістрів, яку випускають вищі навчальні заклади України.</a:t>
            </a:r>
            <a:endParaRPr lang="uk-UA" sz="5400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410" y="1522464"/>
            <a:ext cx="10882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пов’язані з розвитком державної мережі служб соціальної роботи  і з розвитком громадських та комерційних організацій, які надають соціальні послуги.</a:t>
            </a:r>
            <a:endParaRPr lang="ru-RU" sz="2800" b="1" dirty="0"/>
          </a:p>
        </p:txBody>
      </p:sp>
      <p:sp>
        <p:nvSpPr>
          <p:cNvPr id="9" name="Прямокутник 8"/>
          <p:cNvSpPr/>
          <p:nvPr/>
        </p:nvSpPr>
        <p:spPr>
          <a:xfrm>
            <a:off x="479684" y="823210"/>
            <a:ext cx="6430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Перспективи спеціальності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9" y="2928061"/>
            <a:ext cx="4916775" cy="3271891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9347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239842" y="832086"/>
            <a:ext cx="11602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Широкі можливості для проходження практики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6"/>
          <a:stretch/>
        </p:blipFill>
        <p:spPr>
          <a:xfrm>
            <a:off x="0" y="1844147"/>
            <a:ext cx="4661941" cy="299205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4678706"/>
            <a:ext cx="12192000" cy="954107"/>
          </a:xfrm>
          <a:prstGeom prst="rect">
            <a:avLst/>
          </a:prstGeom>
          <a:solidFill>
            <a:srgbClr val="DBDFE4">
              <a:alpha val="68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Book Antiqua" panose="02040602050305030304" pitchFamily="18" charset="0"/>
              </a:rPr>
              <a:t>              </a:t>
            </a:r>
            <a:r>
              <a:rPr lang="ru-RU" sz="2800" dirty="0" err="1">
                <a:latin typeface="Book Antiqua" panose="02040602050305030304" pitchFamily="18" charset="0"/>
              </a:rPr>
              <a:t>Карітас</a:t>
            </a:r>
            <a:endParaRPr lang="ru-RU" sz="2800" dirty="0">
              <a:latin typeface="Book Antiqua" panose="02040602050305030304" pitchFamily="18" charset="0"/>
            </a:endParaRPr>
          </a:p>
          <a:p>
            <a:r>
              <a:rPr lang="ru-RU" sz="2800" dirty="0">
                <a:latin typeface="Book Antiqua" panose="02040602050305030304" pitchFamily="18" charset="0"/>
              </a:rPr>
              <a:t>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61" y="2157827"/>
            <a:ext cx="3528802" cy="470017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902" y="1583745"/>
            <a:ext cx="12341902" cy="911690"/>
          </a:xfrm>
          <a:solidFill>
            <a:srgbClr val="DBDFE4">
              <a:alpha val="74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latin typeface="Book Antiqua" panose="02040602050305030304" pitchFamily="18" charset="0"/>
              </a:rPr>
              <a:t>Молодіжний</a:t>
            </a:r>
            <a:r>
              <a:rPr lang="ru-RU" sz="2800" dirty="0">
                <a:latin typeface="Book Antiqua" panose="02040602050305030304" pitchFamily="18" charset="0"/>
              </a:rPr>
              <a:t> центр «Параграф»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4"/>
          <a:stretch/>
        </p:blipFill>
        <p:spPr>
          <a:xfrm>
            <a:off x="7446684" y="3882452"/>
            <a:ext cx="4745316" cy="297554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7765463" y="3033275"/>
            <a:ext cx="4426537" cy="954107"/>
          </a:xfrm>
          <a:prstGeom prst="rect">
            <a:avLst/>
          </a:prstGeom>
          <a:solidFill>
            <a:srgbClr val="DBDFE4">
              <a:alpha val="7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Book Antiqua" panose="02040602050305030304" pitchFamily="18" charset="0"/>
              </a:rPr>
              <a:t>Табір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</a:rPr>
              <a:t>«Артек-</a:t>
            </a:r>
            <a:r>
              <a:rPr lang="ru-RU" sz="2800" dirty="0" err="1">
                <a:latin typeface="Book Antiqua" panose="02040602050305030304" pitchFamily="18" charset="0"/>
              </a:rPr>
              <a:t>Прикарпаття</a:t>
            </a:r>
            <a:r>
              <a:rPr lang="ru-RU" sz="2800" dirty="0">
                <a:latin typeface="Book Antiqua" panose="02040602050305030304" pitchFamily="18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34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239842" y="832086"/>
            <a:ext cx="11602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Широкі можливості для проходження практики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929"/>
            <a:ext cx="3927423" cy="523656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60" y="1802295"/>
            <a:ext cx="9538740" cy="1345639"/>
          </a:xfrm>
          <a:solidFill>
            <a:srgbClr val="DBDFE4">
              <a:alpha val="65000"/>
            </a:srgb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Book Antiqua" panose="02040602050305030304" pitchFamily="18" charset="0"/>
              </a:rPr>
              <a:t>Центр </a:t>
            </a:r>
            <a:r>
              <a:rPr lang="ru-RU" sz="2800" dirty="0" err="1">
                <a:latin typeface="Book Antiqua" panose="02040602050305030304" pitchFamily="18" charset="0"/>
              </a:rPr>
              <a:t>соціальних</a:t>
            </a:r>
            <a:r>
              <a:rPr lang="ru-RU" sz="2800" dirty="0">
                <a:latin typeface="Book Antiqua" panose="02040602050305030304" pitchFamily="18" charset="0"/>
              </a:rPr>
              <a:t> служб </a:t>
            </a:r>
            <a:br>
              <a:rPr lang="ru-RU" sz="2800" dirty="0">
                <a:latin typeface="Book Antiqua" panose="02040602050305030304" pitchFamily="18" charset="0"/>
              </a:rPr>
            </a:br>
            <a:r>
              <a:rPr lang="ru-RU" sz="2800" dirty="0">
                <a:latin typeface="Book Antiqua" panose="02040602050305030304" pitchFamily="18" charset="0"/>
              </a:rPr>
              <a:t>для </a:t>
            </a:r>
            <a:r>
              <a:rPr lang="ru-RU" sz="2800" dirty="0" err="1">
                <a:latin typeface="Book Antiqua" panose="02040602050305030304" pitchFamily="18" charset="0"/>
              </a:rPr>
              <a:t>сім’ї</a:t>
            </a:r>
            <a:r>
              <a:rPr lang="ru-RU" sz="2800" dirty="0"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</a:rPr>
              <a:t>дітей</a:t>
            </a:r>
            <a:r>
              <a:rPr lang="ru-RU" sz="2800" dirty="0">
                <a:latin typeface="Book Antiqua" panose="02040602050305030304" pitchFamily="18" charset="0"/>
              </a:rPr>
              <a:t> та </a:t>
            </a:r>
            <a:r>
              <a:rPr lang="ru-RU" sz="2800" dirty="0" err="1">
                <a:latin typeface="Book Antiqua" panose="02040602050305030304" pitchFamily="18" charset="0"/>
              </a:rPr>
              <a:t>молоді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800" dirty="0">
                <a:latin typeface="Book Antiqua" panose="02040602050305030304" pitchFamily="18" charset="0"/>
              </a:rPr>
              <a:t> </a:t>
            </a:r>
            <a:endParaRPr lang="ru-RU" sz="28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47" y="1668595"/>
            <a:ext cx="5251554" cy="518940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0" y="5144821"/>
            <a:ext cx="8341051" cy="954107"/>
          </a:xfrm>
          <a:prstGeom prst="rect">
            <a:avLst/>
          </a:prstGeom>
          <a:solidFill>
            <a:srgbClr val="DBDFE4">
              <a:alpha val="69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atin typeface="Book Antiqua" panose="02040602050305030304" pitchFamily="18" charset="0"/>
              </a:rPr>
              <a:t>Центр  </a:t>
            </a:r>
            <a:r>
              <a:rPr lang="ru-RU" sz="2800" dirty="0" err="1">
                <a:latin typeface="Book Antiqua" panose="02040602050305030304" pitchFamily="18" charset="0"/>
              </a:rPr>
              <a:t>психологічної</a:t>
            </a:r>
            <a:r>
              <a:rPr lang="ru-RU" sz="2800" dirty="0">
                <a:latin typeface="Book Antiqua" panose="02040602050305030304" pitchFamily="18" charset="0"/>
              </a:rPr>
              <a:t>     </a:t>
            </a:r>
          </a:p>
          <a:p>
            <a:pPr algn="r"/>
            <a:r>
              <a:rPr lang="ru-RU" sz="2800" dirty="0">
                <a:latin typeface="Book Antiqua" panose="02040602050305030304" pitchFamily="18" charset="0"/>
              </a:rPr>
              <a:t>  </a:t>
            </a:r>
            <a:r>
              <a:rPr lang="ru-RU" sz="2800" dirty="0" err="1">
                <a:latin typeface="Book Antiqua" panose="02040602050305030304" pitchFamily="18" charset="0"/>
              </a:rPr>
              <a:t>допомоги</a:t>
            </a:r>
            <a:r>
              <a:rPr lang="ru-RU" sz="2800" dirty="0">
                <a:latin typeface="Book Antiqua" panose="02040602050305030304" pitchFamily="18" charset="0"/>
              </a:rPr>
              <a:t> «</a:t>
            </a:r>
            <a:r>
              <a:rPr lang="ru-RU" sz="2800" dirty="0" err="1">
                <a:latin typeface="Book Antiqua" panose="02040602050305030304" pitchFamily="18" charset="0"/>
              </a:rPr>
              <a:t>Серденько</a:t>
            </a:r>
            <a:r>
              <a:rPr lang="ru-RU" sz="2800" dirty="0">
                <a:latin typeface="Book Antiqua" panose="02040602050305030304" pitchFamily="18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59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401199"/>
            <a:ext cx="11602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Кафедра соціальної педагогіки та соціальної роботи безпосередньо підтримує тісний зв’язок із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7" y="1667101"/>
            <a:ext cx="10972799" cy="47262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b="1" i="0" u="none" strike="noStrike" dirty="0">
                <a:solidFill>
                  <a:srgbClr val="052F61"/>
                </a:solidFill>
                <a:effectLst/>
                <a:latin typeface="Book Antiqua" panose="02040602050305030304" pitchFamily="18" charset="0"/>
              </a:rPr>
              <a:t>Соціальними службами,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52F61"/>
                </a:solidFill>
                <a:effectLst/>
                <a:latin typeface="Book Antiqua" panose="02040602050305030304" pitchFamily="18" charset="0"/>
              </a:rPr>
              <a:t>Обласним центром практичної психології і соціальної роботи Івано-Франківського обласного інституту післядипломної педагогічної освіти,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52F61"/>
                </a:solidFill>
                <a:effectLst/>
                <a:latin typeface="Book Antiqua" panose="02040602050305030304" pitchFamily="18" charset="0"/>
              </a:rPr>
              <a:t>Івано-Франківським центром практичної психології та соціальної роботи Департаменту освіти і науки Івано-Франківської міської ради,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52F61"/>
                </a:solidFill>
                <a:effectLst/>
                <a:latin typeface="Book Antiqua" panose="02040602050305030304" pitchFamily="18" charset="0"/>
              </a:rPr>
              <a:t>Івано-Франківським обласним Центром соціально-психологічної реабілітації дітей Івано-Франківської ОДА, 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52F61"/>
                </a:solidFill>
                <a:effectLst/>
                <a:latin typeface="Book Antiqua" panose="02040602050305030304" pitchFamily="18" charset="0"/>
              </a:rPr>
              <a:t>Закладами соціально-психологічної реабілітації дітей та молоді,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52F61"/>
                </a:solidFill>
                <a:effectLst/>
                <a:latin typeface="Book Antiqua" panose="02040602050305030304" pitchFamily="18" charset="0"/>
              </a:rPr>
              <a:t>Закладами загальної середньої освіти</a:t>
            </a:r>
            <a:br>
              <a:rPr lang="uk-UA" sz="24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  <a:t> </a:t>
            </a:r>
            <a:br>
              <a:rPr lang="uk-UA" sz="2000" b="1" i="0" u="none" strike="noStrike" dirty="0"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5B9BD5"/>
                </a:solidFill>
                <a:effectLst/>
                <a:latin typeface="Book Antiqua" panose="02040602050305030304" pitchFamily="18" charset="0"/>
              </a:rPr>
              <a:t>через відповідні угоди, укладені між Університетом та роботодавцями.</a:t>
            </a:r>
            <a:endParaRPr lang="uk-UA" sz="4800" b="1" dirty="0">
              <a:solidFill>
                <a:srgbClr val="5B9BD5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479684" y="827436"/>
            <a:ext cx="11122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Право на працевлаштування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1" y="1572760"/>
            <a:ext cx="10631715" cy="4726204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</a:pPr>
            <a: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Центри соціальних служб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Будинок  </a:t>
            </a:r>
            <a: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для дітей з інвалідністю 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Центр  зайнятості 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Громадські та благодійні установи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Територіальні центри надання соціальних послуг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Центри соціально-психологічної реабілітації дітей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Реабілітаційні центри 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Центри</a:t>
            </a:r>
            <a: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медико-соціальної реабілітації дітей закладів охорони здоров’я 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800" b="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uk-UA" sz="24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Управління праці та соціального захисту населення</a:t>
            </a:r>
          </a:p>
        </p:txBody>
      </p:sp>
    </p:spTree>
    <p:extLst>
      <p:ext uri="{BB962C8B-B14F-4D97-AF65-F5344CB8AC3E}">
        <p14:creationId xmlns:p14="http://schemas.microsoft.com/office/powerpoint/2010/main" val="7072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-984738" y="883708"/>
            <a:ext cx="125871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fontAlgn="base">
              <a:spcBef>
                <a:spcPts val="600"/>
              </a:spcBef>
            </a:pPr>
            <a:r>
              <a:rPr lang="ru-RU" sz="25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Можна</a:t>
            </a:r>
            <a:r>
              <a:rPr lang="ru-RU" sz="25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5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працювати</a:t>
            </a:r>
            <a:r>
              <a:rPr lang="ru-RU" sz="25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25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посаді</a:t>
            </a:r>
            <a:r>
              <a:rPr lang="ru-RU" sz="25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5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фахівця</a:t>
            </a:r>
            <a:r>
              <a:rPr lang="ru-RU" sz="25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5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із</a:t>
            </a:r>
            <a:r>
              <a:rPr lang="ru-RU" sz="25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5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соціальної</a:t>
            </a:r>
            <a:r>
              <a:rPr lang="ru-RU" sz="25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5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роботи</a:t>
            </a:r>
            <a:r>
              <a:rPr lang="ru-RU" sz="25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5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своїй</a:t>
            </a:r>
            <a:r>
              <a:rPr lang="ru-RU" sz="25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ОТГ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1572760"/>
            <a:ext cx="10913070" cy="1831622"/>
          </a:xfrm>
        </p:spPr>
        <p:txBody>
          <a:bodyPr>
            <a:noAutofit/>
          </a:bodyPr>
          <a:lstStyle/>
          <a:p>
            <a:pPr lvl="3" fontAlgn="base">
              <a:spcBef>
                <a:spcPts val="600"/>
              </a:spcBef>
            </a:pPr>
            <a:r>
              <a:rPr lang="uk-UA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Процеси децентралізації та створення й розвитку ОТГ обумовили необхідність введення до їх штату фахівців із соціальної роботи. </a:t>
            </a:r>
            <a:br>
              <a:rPr lang="uk-UA" sz="2400" b="1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uk-UA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На державному рівні такі фахівці є надзвичайно затребуваними, оскільки в країні не вистачає кваліфікованих соціальних працівників.</a:t>
            </a:r>
            <a:endParaRPr lang="uk-UA" sz="1800" b="1" i="0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85717" y="3883666"/>
            <a:ext cx="59361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solidFill>
                  <a:srgbClr val="000000"/>
                </a:solidFill>
                <a:latin typeface="Book Antiqua" panose="02040602050305030304" pitchFamily="18" charset="0"/>
              </a:rPr>
              <a:t>Відповідно до рішення Уряду від 21 липня 2021 року на державну допомогу для розвитку соціальних послуг в 2 млн гривень може претендувати кожна територіальна громада, у якій працює хоча б один фахівець із соціальної роботи.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3261621"/>
            <a:ext cx="4415873" cy="33677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860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-1026942" y="827436"/>
            <a:ext cx="1262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fontAlgn="base">
              <a:spcBef>
                <a:spcPts val="600"/>
              </a:spcBef>
            </a:pPr>
            <a:r>
              <a:rPr lang="ru-RU" sz="2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Соціальні</a:t>
            </a:r>
            <a:r>
              <a:rPr lang="ru-RU" sz="2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працівники</a:t>
            </a:r>
            <a:r>
              <a:rPr lang="ru-RU" sz="2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0" u="none" strike="noStrike" dirty="0" err="1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працюють</a:t>
            </a:r>
            <a:endParaRPr lang="ru-RU" sz="2800" b="1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479684" y="1478417"/>
            <a:ext cx="111227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E674CF-6565-4561-8F6E-48E56061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65" y="1478417"/>
            <a:ext cx="10716121" cy="1194445"/>
          </a:xfrm>
        </p:spPr>
        <p:txBody>
          <a:bodyPr>
            <a:noAutofit/>
          </a:bodyPr>
          <a:lstStyle/>
          <a:p>
            <a:pPr marL="342900" lvl="3" indent="-342900" fontAlgn="base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консультантами з приводу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пільг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соціальної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підтримки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;</a:t>
            </a:r>
            <a:br>
              <a:rPr lang="ru-RU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ru-RU" sz="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br>
              <a:rPr lang="ru-RU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endParaRPr lang="uk-UA" sz="2400" b="0" i="0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86265" y="2075639"/>
            <a:ext cx="10716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в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різних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соціальних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центрах та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організаціях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займаються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психологічними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соціальними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потребами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населення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;</a:t>
            </a:r>
            <a:endParaRPr lang="ru-RU" sz="24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886265" y="2906636"/>
            <a:ext cx="10716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в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правовій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педагогічній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медичній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сферах;</a:t>
            </a:r>
            <a:b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86264" y="3330672"/>
            <a:ext cx="10716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працюють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в рамках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різних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проектів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наприклад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«Стоп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насильству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сім’ї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!»);</a:t>
            </a:r>
            <a:endParaRPr lang="ru-RU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886263" y="4161669"/>
            <a:ext cx="10716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в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якості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консультантів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творців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соціальної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реклами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та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проводять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тренінги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;</a:t>
            </a:r>
            <a:b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endParaRPr lang="ru-RU" sz="24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886261" y="5050311"/>
            <a:ext cx="10716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займаються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реалізацією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різних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соціальних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програм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щодо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протидії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деструктивним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явищам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молодіжному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середовищі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b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та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взагалі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державі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52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</TotalTime>
  <Words>617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Wingdings</vt:lpstr>
      <vt:lpstr>Тема Office</vt:lpstr>
      <vt:lpstr>Переваги навчання на спеціальності «Соціальна робота»</vt:lpstr>
      <vt:lpstr>Людські проблеми та їх вирішення є основним вектором діяльності соціального працівника. Особливістю сучасної професійної соціальної роботи є те, що вона має на меті не лише підтримку людини, але й її повернення до повноцінного самостійного активного життя.</vt:lpstr>
      <vt:lpstr>Аналіз ринку праці свідчить: найближчі 15 — 20 років проблема безробіття для фахівців соціальної роботи просто не буде існувати. Потреба в них значно перевищує ту чисельність бакалаврів, спеціалістів та магістрів, яку випускають вищі навчальні заклади України.</vt:lpstr>
      <vt:lpstr>Молодіжний центр «Параграф»</vt:lpstr>
      <vt:lpstr>Центр соціальних служб  для сім’ї, дітей та молоді  </vt:lpstr>
      <vt:lpstr>Соціальними службами,   Обласним центром практичної психології і соціальної роботи Івано-Франківського обласного інституту післядипломної педагогічної освіти,   Івано-Франківським центром практичної психології та соціальної роботи Департаменту освіти і науки Івано-Франківської міської ради,   Івано-Франківським обласним Центром соціально-психологічної реабілітації дітей Івано-Франківської ОДА,    Закладами соціально-психологічної реабілітації дітей та молоді,   Закладами загальної середньої освіти   через відповідні угоди, укладені між Університетом та роботодавцями.</vt:lpstr>
      <vt:lpstr>Центри соціальних служб   Будинок  для дітей з інвалідністю    Центр  зайнятості    Громадські та благодійні установи   Територіальні центри надання соціальних послуг   Центри соціально-психологічної реабілітації дітей   Реабілітаційні центри    Центри медико-соціальної реабілітації дітей закладів охорони здоров’я    Управління праці та соціального захисту населення</vt:lpstr>
      <vt:lpstr>Процеси децентралізації та створення й розвитку ОТГ обумовили необхідність введення до їх штату фахівців із соціальної роботи.  На державному рівні такі фахівці є надзвичайно затребуваними, оскільки в країні не вистачає кваліфікованих соціальних працівників.</vt:lpstr>
      <vt:lpstr>консультантами з приводу пільг і соціальної підтримки;   </vt:lpstr>
      <vt:lpstr>Презентация PowerPoint</vt:lpstr>
      <vt:lpstr>На кафедрі працюють 13 науково-педагогічних працівників  докторів наук, професорів -3 кандидатів наук, доцентів - 10</vt:lpstr>
      <vt:lpstr>міжнародних студентських конференціях, Всеукраїнських олімпіадах; роботі студентських наукових гуртків, проблемних груп; конкурсах на отримання стипендій.</vt:lpstr>
      <vt:lpstr>Позитивна атмосфера Активне дозвілля Соціально-психологічна підтримка куратора Можливість проживання у студентському гуртожитку </vt:lpstr>
      <vt:lpstr>Наші контакти    вул. Бандери, 1(к.802). м. Івано-Франківськ,  тел. 57-00-05   Ми у соціальних мережах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Переваги навчання на спеціальності «Соціальна робота»</dc:title>
  <dc:creator>vitaliia3007@outlook.com</dc:creator>
  <cp:lastModifiedBy>vitaliia3007@outlook.com</cp:lastModifiedBy>
  <cp:revision>49</cp:revision>
  <dcterms:created xsi:type="dcterms:W3CDTF">2022-03-24T07:14:30Z</dcterms:created>
  <dcterms:modified xsi:type="dcterms:W3CDTF">2022-03-28T07:38:46Z</dcterms:modified>
</cp:coreProperties>
</file>